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6" r:id="rId3"/>
    <p:sldId id="267" r:id="rId4"/>
    <p:sldId id="268" r:id="rId5"/>
    <p:sldId id="269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9" r:id="rId14"/>
    <p:sldId id="278" r:id="rId15"/>
    <p:sldId id="280" r:id="rId16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805"/>
    <p:restoredTop sz="96327"/>
  </p:normalViewPr>
  <p:slideViewPr>
    <p:cSldViewPr snapToGrid="0">
      <p:cViewPr varScale="1">
        <p:scale>
          <a:sx n="82" d="100"/>
          <a:sy n="82" d="100"/>
        </p:scale>
        <p:origin x="22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G>
</file>

<file path=ppt/media/image14.JPG>
</file>

<file path=ppt/media/image15.png>
</file>

<file path=ppt/media/image16.png>
</file>

<file path=ppt/media/image17.jpeg>
</file>

<file path=ppt/media/image18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392227-E4E8-A943-82F7-8DF15D93A0A2}" type="datetimeFigureOut">
              <a:rPr lang="en-IL" smtClean="0"/>
              <a:t>03/17/2024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87FB8-0150-AF4E-9794-98C5BCFE159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58517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9E9DD-CF34-9F83-5EB6-DE82BA521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270FCB-85E1-BB31-26DA-A3F44D36F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04EC6-2A83-840E-566D-1E494A0EE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6B80-BB51-EA46-B59E-9ED56FF87FBB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3605-86AA-D7F5-784C-6C55B6489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97C60-0AD3-91BF-282E-17FA31B2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43448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49C4D-E8E7-881F-4390-DD7E109C4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3DB19B-639A-4A78-DFD9-90ECAF86F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EB719-0212-6D57-5351-FB534BF2B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79EFA-F456-7D44-9FB0-1C850FA6AC3F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F6607-29B2-F350-6CE2-EAE1679C1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5E358-69A8-1409-A8B6-E4256E09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5093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2BB4FB-24A0-5877-163E-FD50B91456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467C8-A8AF-4227-7328-51498628D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CFA2D-9A69-EB99-0ED7-BD0B97F4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8B55-E0B1-2942-AD17-45484B2F2AEE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BE7EB-1263-FD53-0694-7B7A7853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BA007-2F24-4FAE-CBAC-3B82B9D85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702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5C998-E835-308E-126D-FCB2329D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94A67-6758-83A2-B1F1-5EF8F0B18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25E3-CC9D-CCAD-31C5-39A734C29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D9A26-8D65-A54A-86EC-45259065ED93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1FB47-3808-BF53-98AB-081162F9E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76449-5553-078A-A6EA-1C70245C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11010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86671-14D1-2C19-4A68-82EB2C6F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88B91-8185-1EC4-5AB9-E95968BAE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3D295-CE6D-792D-A182-D7BDA8A63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1803-637D-094A-987D-4F17A5421BF2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76C07-5B3C-B4FF-0082-82916022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35455-FE31-8BB8-6BFC-F17DAA3A4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87407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85CD-6FC2-7419-1312-1EBF7C509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AF349-02F5-E9A7-BFE3-5BC6352426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13DA91-77EF-7E26-8D09-48E15435C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7C44F-FEAB-E827-6676-62E585435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7CBED-0859-6E45-842F-1C4CF49EFE63}" type="datetime1">
              <a:rPr lang="en-US" smtClean="0"/>
              <a:t>3/17/2024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FE69BC-41BD-6493-02FB-8874154EA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37E56-7A04-ABC5-54AF-DF36F6A8D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33814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C349-F4F4-5096-856C-F76BE67E6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90A74-0347-8C9B-F31E-B5B92FC68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EED16A-B53C-61BE-A14B-85C5DBDC1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C625D-BB36-3DB2-DF8B-92084CD71E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C3FFD-84BF-CA21-B1FF-4D0C0B52E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4058CC-1155-FB55-2AF8-6DD2CB05C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168E-D6AA-2B45-93CD-4E7D79C4C52F}" type="datetime1">
              <a:rPr lang="en-US" smtClean="0"/>
              <a:t>3/17/2024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1655DA-9384-D62F-C4FC-14D1798C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2B2F8E-AF36-5633-8E75-975132D7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36210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C6AB9-A427-5D16-83FD-514753C1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26448-2F5A-EF0C-9E3D-2273E041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D4C1-D11F-0448-A684-2B2AC9EE4947}" type="datetime1">
              <a:rPr lang="en-US" smtClean="0"/>
              <a:t>3/17/2024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F67C5-2CBD-374D-F864-2891EDAC1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EAA3BB-03EA-36CD-F643-73F1BB3E6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90685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B11196-9A8B-C6E0-6AE1-770A0C302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E190F-DAE6-954D-BEF6-0670D2094F25}" type="datetime1">
              <a:rPr lang="en-US" smtClean="0"/>
              <a:t>3/17/2024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A1B614-5032-20DF-90A6-F9D50C9B1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9DCE8-0C1C-459D-896A-412DCCFBC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37965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72CF-3722-BDC5-367A-D50180088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78851-7FDB-5E96-56B5-66DA65B14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DA5C4-7F36-FA09-5606-144D51122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7587E-D578-C7AE-A367-92B108E49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18C51-F4D1-0D4B-82B6-7845AC55D6DF}" type="datetime1">
              <a:rPr lang="en-US" smtClean="0"/>
              <a:t>3/17/2024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922F5-15EF-2DC0-C01B-5361899A3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EC419D-8321-AEFE-D9D0-13901D79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1932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D1FD1-7CB2-7275-D3CF-8B3B9461C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D22A57-77C4-6E8E-9560-F81F96EF7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0E936-8F66-0A9D-6586-8A75C4A26C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18146-C38B-449D-5E61-F05960BC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165A-50DD-0C4A-B895-E717F1DBB666}" type="datetime1">
              <a:rPr lang="en-US" smtClean="0"/>
              <a:t>3/17/2024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A8CE4-709F-5AB7-391E-C1C04FB5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976F8-8889-FB15-9685-BAC85EBD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59117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4E7C20-6455-8F70-5830-C1FD1F99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4BAEB-550A-922D-2E6C-6C3E6760D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009FC-DEEE-CB03-CF33-8C700945E6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D3FE6-A3EB-6F4D-BFC4-24952CE7CF61}" type="datetime1">
              <a:rPr lang="en-US" smtClean="0"/>
              <a:t>3/17/2024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A6C1B-FE53-3E4E-5BFA-7079773C5C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F412-ED9B-D28A-B4D6-54702B6FC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8F17-4CFB-A34D-BEC6-415C9A18450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87964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jgoodloe/ESE205-CVChess" TargetMode="External"/><Relationship Id="rId2" Type="http://schemas.openxmlformats.org/officeDocument/2006/relationships/hyperlink" Target="https://github.com/Elucidation/ChessboardDetect/blob/master/README.md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pngall.com/graduation-cap-png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emf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3.jpeg"/><Relationship Id="rId7" Type="http://schemas.openxmlformats.org/officeDocument/2006/relationships/image" Target="../media/image1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10" Type="http://schemas.openxmlformats.org/officeDocument/2006/relationships/image" Target="../media/image16.png"/><Relationship Id="rId4" Type="http://schemas.openxmlformats.org/officeDocument/2006/relationships/image" Target="../media/image4.emf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robot with a robotic arm over a chess board&#10;&#10;Description automatically generated">
            <a:extLst>
              <a:ext uri="{FF2B5EF4-FFF2-40B4-BE49-F238E27FC236}">
                <a16:creationId xmlns:a16="http://schemas.microsoft.com/office/drawing/2014/main" id="{5EFD68EA-0BA8-D160-B254-4259B70B9B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86" b="95313" l="684" r="98340">
                        <a14:foregroundMark x1="60840" y1="15723" x2="60840" y2="15723"/>
                        <a14:foregroundMark x1="71582" y1="23242" x2="64063" y2="11914"/>
                        <a14:foregroundMark x1="64063" y1="11914" x2="60059" y2="12109"/>
                        <a14:foregroundMark x1="46777" y1="18262" x2="58496" y2="12891"/>
                        <a14:foregroundMark x1="58496" y1="12891" x2="58984" y2="12891"/>
                        <a14:foregroundMark x1="70508" y1="8887" x2="69141" y2="8203"/>
                        <a14:foregroundMark x1="81348" y1="16113" x2="82031" y2="13574"/>
                        <a14:foregroundMark x1="47461" y1="8496" x2="45605" y2="9375"/>
                        <a14:foregroundMark x1="48730" y1="6348" x2="48730" y2="6348"/>
                        <a14:foregroundMark x1="49707" y1="6250" x2="51758" y2="6543"/>
                        <a14:foregroundMark x1="71191" y1="5957" x2="78418" y2="16406"/>
                        <a14:foregroundMark x1="78418" y1="16406" x2="72852" y2="36426"/>
                        <a14:foregroundMark x1="67383" y1="2148" x2="68652" y2="2246"/>
                        <a14:foregroundMark x1="79102" y1="10547" x2="81152" y2="11035"/>
                        <a14:foregroundMark x1="73828" y1="2441" x2="75098" y2="3516"/>
                        <a14:foregroundMark x1="76270" y1="4688" x2="75879" y2="4004"/>
                        <a14:foregroundMark x1="48926" y1="6055" x2="48926" y2="6055"/>
                        <a14:foregroundMark x1="23633" y1="24219" x2="24414" y2="22266"/>
                        <a14:foregroundMark x1="23340" y1="27051" x2="23340" y2="25098"/>
                        <a14:foregroundMark x1="24316" y1="29395" x2="27246" y2="20410"/>
                        <a14:foregroundMark x1="23926" y1="22266" x2="28418" y2="19922"/>
                        <a14:foregroundMark x1="24121" y1="21973" x2="31250" y2="19727"/>
                        <a14:foregroundMark x1="25000" y1="20801" x2="29395" y2="19336"/>
                        <a14:foregroundMark x1="29688" y1="52930" x2="29590" y2="54688"/>
                        <a14:foregroundMark x1="30163" y1="57693" x2="29199" y2="58496"/>
                        <a14:foregroundMark x1="31738" y1="57520" x2="31738" y2="57520"/>
                        <a14:foregroundMark x1="32227" y1="57715" x2="32227" y2="57715"/>
                        <a14:foregroundMark x1="33301" y1="59277" x2="33301" y2="59277"/>
                        <a14:foregroundMark x1="34180" y1="57617" x2="34180" y2="57617"/>
                        <a14:foregroundMark x1="33984" y1="61621" x2="33984" y2="61621"/>
                        <a14:foregroundMark x1="33398" y1="64941" x2="33398" y2="64941"/>
                        <a14:foregroundMark x1="25977" y1="64258" x2="25977" y2="64258"/>
                        <a14:foregroundMark x1="87109" y1="60449" x2="87109" y2="60449"/>
                        <a14:foregroundMark x1="94336" y1="68164" x2="94336" y2="68164"/>
                        <a14:foregroundMark x1="95605" y1="65820" x2="95605" y2="65820"/>
                        <a14:foregroundMark x1="93750" y1="63086" x2="93750" y2="63086"/>
                        <a14:foregroundMark x1="96191" y1="70508" x2="96191" y2="70508"/>
                        <a14:foregroundMark x1="5664" y1="78125" x2="5664" y2="78125"/>
                        <a14:foregroundMark x1="33594" y1="89746" x2="33594" y2="89746"/>
                        <a14:foregroundMark x1="39355" y1="92969" x2="39355" y2="92969"/>
                        <a14:foregroundMark x1="33301" y1="93555" x2="33301" y2="93555"/>
                        <a14:foregroundMark x1="781" y1="72754" x2="781" y2="72754"/>
                        <a14:foregroundMark x1="13379" y1="58691" x2="13379" y2="58691"/>
                        <a14:foregroundMark x1="14453" y1="57227" x2="14453" y2="57227"/>
                        <a14:foregroundMark x1="14258" y1="58398" x2="14258" y2="58398"/>
                        <a14:foregroundMark x1="15039" y1="58398" x2="15039" y2="58398"/>
                        <a14:foregroundMark x1="25684" y1="60742" x2="25684" y2="60742"/>
                        <a14:foregroundMark x1="25684" y1="63770" x2="25684" y2="63770"/>
                        <a14:foregroundMark x1="33008" y1="63379" x2="33008" y2="63379"/>
                        <a14:foregroundMark x1="24219" y1="92188" x2="24219" y2="92188"/>
                        <a14:foregroundMark x1="28320" y1="95410" x2="28320" y2="95410"/>
                        <a14:foregroundMark x1="36133" y1="95410" x2="36133" y2="95410"/>
                        <a14:foregroundMark x1="28613" y1="94727" x2="43457" y2="93066"/>
                        <a14:foregroundMark x1="41113" y1="95117" x2="87695" y2="83105"/>
                        <a14:foregroundMark x1="96094" y1="69043" x2="96094" y2="69043"/>
                        <a14:foregroundMark x1="87891" y1="63672" x2="87891" y2="63672"/>
                        <a14:foregroundMark x1="88574" y1="64258" x2="88574" y2="64258"/>
                        <a14:foregroundMark x1="88184" y1="63672" x2="88184" y2="63672"/>
                        <a14:foregroundMark x1="93164" y1="60449" x2="93164" y2="60449"/>
                        <a14:foregroundMark x1="93262" y1="61035" x2="93262" y2="61035"/>
                        <a14:foregroundMark x1="31738" y1="69922" x2="31738" y2="69922"/>
                        <a14:foregroundMark x1="29590" y1="68750" x2="29590" y2="68750"/>
                        <a14:foregroundMark x1="22363" y1="65332" x2="22363" y2="65332"/>
                        <a14:foregroundMark x1="22461" y1="65430" x2="22461" y2="65430"/>
                        <a14:foregroundMark x1="26172" y1="64941" x2="26172" y2="64941"/>
                        <a14:foregroundMark x1="42383" y1="71289" x2="42383" y2="71289"/>
                        <a14:foregroundMark x1="15332" y1="58203" x2="15332" y2="58203"/>
                        <a14:foregroundMark x1="15918" y1="60352" x2="15918" y2="60352"/>
                        <a14:foregroundMark x1="30078" y1="70508" x2="32129" y2="69238"/>
                        <a14:foregroundMark x1="91113" y1="83594" x2="95996" y2="82715"/>
                        <a14:foregroundMark x1="73828" y1="2051" x2="73828" y2="2051"/>
                        <a14:foregroundMark x1="76953" y1="7324" x2="75684" y2="4590"/>
                        <a14:foregroundMark x1="77246" y1="7813" x2="72754" y2="879"/>
                        <a14:foregroundMark x1="78223" y1="8301" x2="73633" y2="1270"/>
                        <a14:foregroundMark x1="79004" y1="9961" x2="83594" y2="10156"/>
                        <a14:foregroundMark x1="82617" y1="9277" x2="81250" y2="9082"/>
                        <a14:foregroundMark x1="82813" y1="9180" x2="81250" y2="9082"/>
                        <a14:foregroundMark x1="75781" y1="3418" x2="75781" y2="3418"/>
                        <a14:foregroundMark x1="75488" y1="2832" x2="75488" y2="2832"/>
                        <a14:foregroundMark x1="74121" y1="1270" x2="74121" y2="1270"/>
                        <a14:foregroundMark x1="73145" y1="879" x2="73145" y2="879"/>
                        <a14:foregroundMark x1="72070" y1="684" x2="72070" y2="684"/>
                        <a14:foregroundMark x1="71191" y1="781" x2="71191" y2="781"/>
                        <a14:foregroundMark x1="72070" y1="879" x2="72070" y2="879"/>
                        <a14:foregroundMark x1="98340" y1="70215" x2="98242" y2="71387"/>
                        <a14:foregroundMark x1="68359" y1="781" x2="71582" y2="586"/>
                        <a14:foregroundMark x1="81250" y1="8594" x2="81641" y2="24707"/>
                        <a14:foregroundMark x1="81641" y1="24707" x2="70215" y2="41016"/>
                        <a14:foregroundMark x1="70410" y1="27051" x2="64453" y2="42480"/>
                        <a14:foregroundMark x1="64453" y1="42480" x2="73730" y2="29590"/>
                        <a14:foregroundMark x1="73730" y1="29590" x2="72754" y2="44824"/>
                        <a14:foregroundMark x1="72754" y1="44824" x2="66504" y2="54395"/>
                        <a14:backgroundMark x1="93750" y1="92871" x2="93750" y2="92871"/>
                        <a14:backgroundMark x1="92578" y1="92773" x2="91797" y2="92969"/>
                        <a14:backgroundMark x1="55176" y1="96680" x2="99609" y2="87695"/>
                        <a14:backgroundMark x1="684" y1="87695" x2="684" y2="87695"/>
                        <a14:backgroundMark x1="1172" y1="87793" x2="1172" y2="87793"/>
                        <a14:backgroundMark x1="195" y1="87305" x2="195" y2="87305"/>
                        <a14:backgroundMark x1="31055" y1="65918" x2="31055" y2="65918"/>
                        <a14:backgroundMark x1="35059" y1="68652" x2="34668" y2="71875"/>
                        <a14:backgroundMark x1="25586" y1="71875" x2="25586" y2="71875"/>
                        <a14:backgroundMark x1="26074" y1="71289" x2="26074" y2="71289"/>
                        <a14:backgroundMark x1="26270" y1="70996" x2="25000" y2="71582"/>
                        <a14:backgroundMark x1="23145" y1="70605" x2="24707" y2="71875"/>
                        <a14:backgroundMark x1="74707" y1="586" x2="74707" y2="586"/>
                        <a14:backgroundMark x1="74414" y1="684" x2="74023" y2="684"/>
                        <a14:backgroundMark x1="98730" y1="69531" x2="98893" y2="70260"/>
                        <a14:backgroundMark x1="29688" y1="64258" x2="29688" y2="64258"/>
                        <a14:backgroundMark x1="29688" y1="65137" x2="29785" y2="62012"/>
                        <a14:backgroundMark x1="29883" y1="64648" x2="30176" y2="60547"/>
                        <a14:backgroundMark x1="29883" y1="61621" x2="30176" y2="64355"/>
                        <a14:backgroundMark x1="29395" y1="60840" x2="30176" y2="60840"/>
                        <a14:backgroundMark x1="29590" y1="62402" x2="29590" y2="62402"/>
                        <a14:backgroundMark x1="29883" y1="63672" x2="29883" y2="63672"/>
                        <a14:backgroundMark x1="29980" y1="64355" x2="29980" y2="64355"/>
                        <a14:backgroundMark x1="31738" y1="61523" x2="31738" y2="61523"/>
                        <a14:backgroundMark x1="31836" y1="61719" x2="31543" y2="61621"/>
                        <a14:backgroundMark x1="30078" y1="58789" x2="29883" y2="57617"/>
                        <a14:backgroundMark x1="44531" y1="54980" x2="44531" y2="54980"/>
                        <a14:backgroundMark x1="44629" y1="54883" x2="42969" y2="58789"/>
                        <a14:backgroundMark x1="46582" y1="61719" x2="35938" y2="53223"/>
                        <a14:backgroundMark x1="35938" y1="53223" x2="35938" y2="53223"/>
                        <a14:backgroundMark x1="41406" y1="52051" x2="41016" y2="623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5601" y="3197323"/>
            <a:ext cx="3736399" cy="3736399"/>
          </a:xfrm>
          <a:prstGeom prst="rect">
            <a:avLst/>
          </a:prstGeom>
        </p:spPr>
      </p:pic>
      <p:sp>
        <p:nvSpPr>
          <p:cNvPr id="4" name="מלבן 3"/>
          <p:cNvSpPr/>
          <p:nvPr/>
        </p:nvSpPr>
        <p:spPr>
          <a:xfrm>
            <a:off x="1705707" y="1032003"/>
            <a:ext cx="8941777" cy="4955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Technion – Israel Institute Of Technology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of Electrical and Computers Engineering 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CRML LAB</a:t>
            </a:r>
            <a:r>
              <a:rPr lang="en-US" sz="4000" b="1" u="none" strike="noStrik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 err="1">
                <a:solidFill>
                  <a:schemeClr val="accent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RoboChess</a:t>
            </a:r>
            <a:r>
              <a:rPr lang="en-US" sz="2800" b="1" dirty="0">
                <a:solidFill>
                  <a:schemeClr val="accent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Chess Playing Robotic Arm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accent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Using Image Processing &amp; Computer Vision</a:t>
            </a:r>
          </a:p>
          <a:p>
            <a:pPr algn="ctr" rtl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by: </a:t>
            </a: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Muhammed Ghanayem </a:t>
            </a:r>
            <a:r>
              <a:rPr lang="en-US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&amp; Ahmad Ghanayem</a:t>
            </a: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Supervised by: Elisei</a:t>
            </a: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Shafer</a:t>
            </a:r>
            <a:endParaRPr lang="en-US" sz="16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Winter 2023 – Winter 2024</a:t>
            </a:r>
            <a:endParaRPr lang="en-US" sz="16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תמונה 89" descr="https://www.nanopack.eu/wp-content/uploads/2017/04/Technion-IIT-TwoLines-Eng-B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78D2E2B7-2D1A-1F59-014C-9052393157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BFF313-B072-FE54-D9A8-8179B2472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45619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F9096-5391-C8EA-C7B5-CB58088ED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56D99470-145C-0607-F244-CF2AE8F0913E}"/>
              </a:ext>
            </a:extLst>
          </p:cNvPr>
          <p:cNvSpPr/>
          <p:nvPr/>
        </p:nvSpPr>
        <p:spPr>
          <a:xfrm>
            <a:off x="651914" y="2092935"/>
            <a:ext cx="8324625" cy="3789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arm_module.py</a:t>
            </a:r>
            <a:r>
              <a:rPr lang="en-US" sz="2000" dirty="0"/>
              <a:t>: interface for controlling the robotic arm.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camera.py</a:t>
            </a:r>
            <a:r>
              <a:rPr lang="en-US" sz="2000" dirty="0"/>
              <a:t>: interface for communication with the camera.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GUI.py</a:t>
            </a:r>
            <a:r>
              <a:rPr lang="en-US" sz="2000" dirty="0"/>
              <a:t>: responsible for creating and handling the game UI.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image_processing.py</a:t>
            </a:r>
            <a:r>
              <a:rPr lang="en-US" sz="2000" dirty="0"/>
              <a:t>: contains functions for processing and handling frames.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motion_detector.py</a:t>
            </a:r>
            <a:r>
              <a:rPr lang="en-US" sz="2000" dirty="0"/>
              <a:t>: responsible for detecting motion in the frame using depth capabilities.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utilities.py</a:t>
            </a:r>
            <a:r>
              <a:rPr lang="en-US" sz="2000" dirty="0"/>
              <a:t>: contains general helper functions.</a:t>
            </a:r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B21A8043-5B6E-F399-332C-92F6BF324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3DE82348-4C82-4D76-912B-4B6034CA28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D466F4C6-19A6-A40A-E46F-2321E1108B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4FFAD64-7943-FADC-8034-B306802CC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250B5615-A551-890B-E9E5-699839FC48E6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Structure - utils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BA70BF46-F885-93D8-4EE8-EED38FA5C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0804B6-ECEA-FC48-73BB-FC744F94303D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6C9AE82-DE93-492A-9224-C4AF09824B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200"/>
          <a:stretch/>
        </p:blipFill>
        <p:spPr>
          <a:xfrm>
            <a:off x="9235013" y="2351135"/>
            <a:ext cx="2032000" cy="3066858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5E1300E9-D850-464E-C0BA-A5DF9E321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1A201-DD14-0F54-9116-F100E998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7604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D4DF-777D-5F80-F079-5034F635D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0AB65C39-381B-06F0-2D9E-920B8C009B42}"/>
              </a:ext>
            </a:extLst>
          </p:cNvPr>
          <p:cNvSpPr/>
          <p:nvPr/>
        </p:nvSpPr>
        <p:spPr>
          <a:xfrm>
            <a:off x="504975" y="2793445"/>
            <a:ext cx="8324625" cy="9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main.py</a:t>
            </a:r>
            <a:r>
              <a:rPr lang="en-US" sz="2000" dirty="0"/>
              <a:t>: entry point to the project and responsible for connecting all the modules and creating threads for each task.</a:t>
            </a:r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D5E0F4E2-46F4-EDE1-CC44-50FABCF58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9CFE8739-5077-43DF-45B3-14F4C5B88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86D32D32-9CB5-F16B-FA82-90C78F144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94AA59A-FC38-040D-CE68-CDB105DFBD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6345D472-E1F4-78FC-EB40-CC216BE1F668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Structure - main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097863B2-5EF3-B75C-7C79-11B715249C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F83E6B-FD96-2680-850F-8274510AABA1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15D4AA7-18C5-D2B7-FB15-E5CA7A4CE2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200"/>
          <a:stretch/>
        </p:blipFill>
        <p:spPr>
          <a:xfrm>
            <a:off x="9235013" y="2351135"/>
            <a:ext cx="2032000" cy="3066858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1599F786-120E-A0F2-85EE-F04E7C4C7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9BCA4-FA69-6D5C-15D3-BBA132C1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1825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937E7-B4D1-8A87-E86D-5D1634C5F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D801AA00-EDC3-9FD1-1737-F50B25160EC0}"/>
              </a:ext>
            </a:extLst>
          </p:cNvPr>
          <p:cNvSpPr/>
          <p:nvPr/>
        </p:nvSpPr>
        <p:spPr>
          <a:xfrm>
            <a:off x="412786" y="2175916"/>
            <a:ext cx="10979454" cy="2763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We started with almost zero knowledge in Robotics and Computer Vision.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We faced a lot of difficulties, we overcame some and for the rest we found alternative solutions.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We gained a lot of knowledge throughout our work on the project in different fields.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We are looking forward to present our second project and face the challenges we avoided in this one.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endParaRPr lang="en-US" sz="20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4410485F-3330-38D0-1246-33030F0F0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FC49DFFA-BE46-C00F-B709-AD5E28B0D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9966BDA-5DB1-FDC0-BFB3-89E8523D3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7CEDBB9-1528-43BE-4DEB-382EABE80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4A374763-A002-D918-5DC8-CDB49A895C15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Summary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D668FD7C-5B8E-A281-11AD-7373CC896D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7082E5-10B2-A865-87AD-5A0033AC9102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6140A1A3-CCFE-DB2F-A097-97D9FD3FDB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EA082B-E03E-EE29-F803-A55CD9175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18294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03EA4-8A98-070C-91BA-81DD92494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F5F56779-EB74-52D8-5633-AEFCF5C9E421}"/>
              </a:ext>
            </a:extLst>
          </p:cNvPr>
          <p:cNvSpPr/>
          <p:nvPr/>
        </p:nvSpPr>
        <p:spPr>
          <a:xfrm>
            <a:off x="472318" y="2275354"/>
            <a:ext cx="9411911" cy="163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>
                <a:hlinkClick r:id="rId2"/>
              </a:rPr>
              <a:t>https://github.com/Elucidation/ChessboardDetect/blob/master/README.md</a:t>
            </a:r>
            <a:endParaRPr lang="en-US" sz="2000" dirty="0"/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>
                <a:hlinkClick r:id="rId3"/>
              </a:rPr>
              <a:t>https://github.com/rjgoodloe/ESE205-CVChess</a:t>
            </a:r>
            <a:endParaRPr lang="en-US" sz="2000" dirty="0"/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And most importantly, </a:t>
            </a:r>
            <a:r>
              <a:rPr lang="en-US" sz="2000" dirty="0" err="1"/>
              <a:t>ChatGPT</a:t>
            </a:r>
            <a:r>
              <a:rPr lang="en-US" sz="2000" dirty="0"/>
              <a:t>.</a:t>
            </a:r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930B366A-A464-A06C-26CB-155D99826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21D14C32-BC79-B53B-BDD7-9BE13BDC1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FF6CFFD-4EEE-4FEC-92C8-6D7E99639E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2CACB82-35CD-5A01-0C9C-5339DEA0E8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6537DED7-067A-8012-E140-3141075D29CD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Credit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0E275F51-F3FB-6506-D2F7-7D9787222F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41B2B3-A64D-1675-D2F3-6D40E8A93396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EE0331E-C478-FEFE-E3E9-5F1D2F1D0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4C0B2-C0BC-87AB-5719-C1C7D710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08282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89721-A011-A230-9BC8-083F99DD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1B834945-9DDD-8594-7A53-EC77F96D7F2A}"/>
              </a:ext>
            </a:extLst>
          </p:cNvPr>
          <p:cNvSpPr/>
          <p:nvPr/>
        </p:nvSpPr>
        <p:spPr>
          <a:xfrm>
            <a:off x="504975" y="2423343"/>
            <a:ext cx="10979454" cy="2763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Automatic board detection using object detection.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Automatic board state detection using object detection.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Calibration between robotic arm and camera to avoid fixed-place objects/parameters.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Adding game review after the game is finished to improve game-play.</a:t>
            </a:r>
          </a:p>
          <a:p>
            <a:pPr marL="342900" indent="-342900" algn="l" defTabSz="914400" eaLnBrk="1" latinLnBrk="0" hangingPunct="1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v"/>
            </a:pPr>
            <a:r>
              <a:rPr lang="en-US" sz="2000" dirty="0"/>
              <a:t>Automatic pieces setup using the arm. </a:t>
            </a:r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3B43BAAC-852B-CA3A-E7B8-81DCC2380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FD868A2A-DA96-AD74-EE42-8D97822A7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47F096A7-9D2C-EF8C-BA28-7D2BF4550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9871637-B87B-E4FD-0E14-5059A31B28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57E7B665-5325-9998-A536-E7BC9F2873C9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the future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010C636C-BBD2-8D35-F94B-CC3670FBD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3E3EB0-5ABB-634D-A21A-E6E5C84E65EB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0691CF31-D70C-DC3E-6BE2-98CBB61050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635EA-8E84-2BF2-03C5-C8EF7F9B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4552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81324-630D-9254-E1ED-A9874F18E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34F7D1BD-9841-D6FB-6FDE-1910EBFFA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CF83B662-0CAF-54D1-4970-1F98475FA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F4499C9-4209-5573-5100-36618D174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0C326F9-B20B-9198-9C72-07FA2CB49D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 dirty="0"/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4B61746D-518C-383E-9D8B-08FEF036B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D2FFB0-E5A8-25C7-2392-6844EF741BB9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FD907CC-3053-0705-338F-9AFFC44BC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0" name="מלבן 1">
            <a:extLst>
              <a:ext uri="{FF2B5EF4-FFF2-40B4-BE49-F238E27FC236}">
                <a16:creationId xmlns:a16="http://schemas.microsoft.com/office/drawing/2014/main" id="{5C890B8F-7311-D38A-4753-DCB5CA09FCF0}"/>
              </a:ext>
            </a:extLst>
          </p:cNvPr>
          <p:cNvSpPr/>
          <p:nvPr/>
        </p:nvSpPr>
        <p:spPr>
          <a:xfrm>
            <a:off x="4088912" y="2910781"/>
            <a:ext cx="4014176" cy="1036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0">
              <a:lnSpc>
                <a:spcPct val="107000"/>
              </a:lnSpc>
              <a:spcAft>
                <a:spcPts val="800"/>
              </a:spcAft>
            </a:pP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A picture containing text, table&#10;&#10;Description automatically generated">
            <a:extLst>
              <a:ext uri="{FF2B5EF4-FFF2-40B4-BE49-F238E27FC236}">
                <a16:creationId xmlns:a16="http://schemas.microsoft.com/office/drawing/2014/main" id="{DD6FAC96-6F56-7682-A41B-5D80B6701E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401848">
            <a:off x="7447950" y="2680085"/>
            <a:ext cx="1310277" cy="842399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8F519A5-0A57-BC1B-F18A-EA55DF82B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15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8568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/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/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Motivation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&amp; Introduction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מלבן 7"/>
          <p:cNvSpPr/>
          <p:nvPr/>
        </p:nvSpPr>
        <p:spPr>
          <a:xfrm>
            <a:off x="1051943" y="2034313"/>
            <a:ext cx="6650520" cy="5451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Recent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ly chess became more popular due: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Social media teaching strategies to beginners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Improvements in chess engines algorithms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ability to play chess virtually against anyone any where. 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dirty="0"/>
          </a:p>
          <a:p>
            <a:pPr marL="342900" lvl="0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Recent technologies pushed robotics field more into the spotlight</a:t>
            </a:r>
          </a:p>
          <a:p>
            <a:pPr marL="342900" lvl="0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decided to implement an interactive robotic chess experience </a:t>
            </a:r>
          </a:p>
          <a:p>
            <a:pPr lvl="0" algn="l" rt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l" rt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 rtl="0"/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11B44186-B0FA-9649-DD24-F6BBE2546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8C5C0-B1BB-B930-5378-5B07D7299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308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69A9D-6835-53E0-7C0E-A1557223B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E1E7CE6E-DA23-7FDE-8B70-B768337A3E48}"/>
              </a:ext>
            </a:extLst>
          </p:cNvPr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9CFA4438-F999-BACE-43AD-F39578E54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90634F1C-D6F3-22A7-DE9C-7FA6C289B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9E19D10-157F-2966-B422-EB74F4860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837E689-BF43-8BCA-FFBF-F4B5F87D2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375F9E0F-C2D0-090B-0E94-535429A2E9C5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 it started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D862D65C-4BE5-2219-BE59-A99B83D3D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screenshot of a game&#10;&#10;Description automatically generated">
            <a:extLst>
              <a:ext uri="{FF2B5EF4-FFF2-40B4-BE49-F238E27FC236}">
                <a16:creationId xmlns:a16="http://schemas.microsoft.com/office/drawing/2014/main" id="{6E453B3F-657D-7742-FDB8-297D414DA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9463" y="2222298"/>
            <a:ext cx="1943100" cy="2590800"/>
          </a:xfrm>
          <a:prstGeom prst="rect">
            <a:avLst/>
          </a:prstGeom>
        </p:spPr>
      </p:pic>
      <p:pic>
        <p:nvPicPr>
          <p:cNvPr id="11" name="Picture 10" descr="A logo with a red hat and black text&#10;&#10;Description automatically generated">
            <a:extLst>
              <a:ext uri="{FF2B5EF4-FFF2-40B4-BE49-F238E27FC236}">
                <a16:creationId xmlns:a16="http://schemas.microsoft.com/office/drawing/2014/main" id="{5F28130B-D457-1783-086E-61B92C793C5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2639" b="61169" l="27050" r="72450">
                        <a14:foregroundMark x1="49700" y1="40180" x2="49700" y2="40180"/>
                        <a14:foregroundMark x1="45850" y1="41529" x2="45850" y2="41529"/>
                        <a14:foregroundMark x1="36300" y1="36732" x2="36300" y2="36732"/>
                        <a14:foregroundMark x1="36800" y1="36732" x2="36800" y2="36732"/>
                        <a14:foregroundMark x1="58100" y1="40630" x2="58100" y2="40630"/>
                        <a14:foregroundMark x1="59200" y1="52924" x2="59200" y2="52924"/>
                        <a14:foregroundMark x1="64800" y1="51724" x2="64800" y2="51724"/>
                        <a14:foregroundMark x1="70200" y1="48576" x2="70200" y2="48576"/>
                        <a14:foregroundMark x1="60850" y1="38831" x2="60850" y2="38831"/>
                        <a14:foregroundMark x1="27900" y1="51424" x2="27900" y2="51424"/>
                        <a14:foregroundMark x1="33500" y1="61319" x2="33500" y2="61319"/>
                        <a14:foregroundMark x1="27050" y1="37631" x2="27050" y2="37631"/>
                        <a14:foregroundMark x1="34300" y1="22939" x2="34300" y2="22939"/>
                        <a14:foregroundMark x1="34200" y1="31484" x2="34200" y2="31484"/>
                        <a14:foregroundMark x1="34500" y1="31634" x2="33150" y2="26387"/>
                        <a14:foregroundMark x1="37500" y1="25937" x2="37500" y2="25937"/>
                        <a14:foregroundMark x1="29000" y1="42879" x2="29000" y2="42879"/>
                        <a14:foregroundMark x1="29000" y1="42279" x2="29000" y2="42279"/>
                        <a14:foregroundMark x1="28900" y1="41829" x2="28900" y2="41829"/>
                        <a14:foregroundMark x1="29050" y1="42279" x2="29050" y2="42279"/>
                        <a14:foregroundMark x1="29100" y1="42579" x2="29100" y2="42579"/>
                        <a14:foregroundMark x1="53900" y1="47376" x2="53900" y2="47376"/>
                        <a14:backgroundMark x1="33150" y1="40480" x2="33150" y2="40480"/>
                        <a14:backgroundMark x1="32900" y1="38831" x2="32900" y2="38831"/>
                        <a14:backgroundMark x1="35550" y1="38681" x2="35550" y2="38681"/>
                        <a14:backgroundMark x1="34400" y1="40630" x2="34400" y2="40630"/>
                        <a14:backgroundMark x1="34300" y1="40630" x2="34300" y2="40630"/>
                        <a14:backgroundMark x1="34200" y1="40630" x2="34200" y2="40630"/>
                        <a14:backgroundMark x1="34300" y1="40630" x2="34300" y2="40630"/>
                        <a14:backgroundMark x1="34250" y1="40630" x2="34250" y2="40630"/>
                        <a14:backgroundMark x1="34250" y1="40630" x2="34300" y2="41529"/>
                        <a14:backgroundMark x1="35550" y1="38981" x2="35550" y2="38981"/>
                        <a14:backgroundMark x1="36350" y1="39280" x2="36750" y2="39280"/>
                        <a14:backgroundMark x1="34600" y1="35532" x2="34250" y2="34783"/>
                        <a14:backgroundMark x1="37000" y1="41529" x2="36650" y2="42429"/>
                        <a14:backgroundMark x1="36250" y1="48876" x2="36600" y2="49775"/>
                        <a14:backgroundMark x1="29550" y1="49025" x2="29300" y2="49775"/>
                        <a14:backgroundMark x1="29150" y1="50375" x2="28950" y2="50825"/>
                        <a14:backgroundMark x1="29500" y1="43028" x2="29500" y2="43028"/>
                        <a14:backgroundMark x1="27900" y1="38831" x2="27900" y2="38831"/>
                        <a14:backgroundMark x1="33050" y1="45877" x2="33050" y2="45877"/>
                        <a14:backgroundMark x1="38050" y1="39130" x2="38050" y2="39130"/>
                        <a14:backgroundMark x1="37950" y1="53523" x2="37950" y2="53523"/>
                        <a14:backgroundMark x1="32950" y1="60870" x2="32950" y2="60870"/>
                        <a14:backgroundMark x1="27800" y1="54273" x2="27800" y2="54273"/>
                        <a14:backgroundMark x1="34350" y1="40780" x2="34350" y2="40780"/>
                        <a14:backgroundMark x1="34400" y1="40930" x2="34200" y2="40630"/>
                        <a14:backgroundMark x1="33900" y1="39430" x2="34350" y2="40780"/>
                        <a14:backgroundMark x1="53300" y1="44078" x2="53100" y2="44678"/>
                        <a14:backgroundMark x1="49650" y1="40480" x2="49650" y2="40480"/>
                      </a14:backgroundRemoval>
                    </a14:imgEffect>
                  </a14:imgLayer>
                </a14:imgProps>
              </a:ext>
            </a:extLst>
          </a:blip>
          <a:srcRect l="24175" t="17935" r="22161" b="33756"/>
          <a:stretch/>
        </p:blipFill>
        <p:spPr>
          <a:xfrm>
            <a:off x="496321" y="1681234"/>
            <a:ext cx="4170967" cy="1252191"/>
          </a:xfrm>
          <a:prstGeom prst="rect">
            <a:avLst/>
          </a:prstGeom>
        </p:spPr>
      </p:pic>
      <p:pic>
        <p:nvPicPr>
          <p:cNvPr id="15" name="Picture 14" descr="A blue letter with a white background&#10;&#10;Description automatically generated">
            <a:extLst>
              <a:ext uri="{FF2B5EF4-FFF2-40B4-BE49-F238E27FC236}">
                <a16:creationId xmlns:a16="http://schemas.microsoft.com/office/drawing/2014/main" id="{F1E56969-A7FD-66F0-9A18-D8DDB188FA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700" y="2731540"/>
            <a:ext cx="2768600" cy="723900"/>
          </a:xfrm>
          <a:prstGeom prst="rect">
            <a:avLst/>
          </a:prstGeom>
        </p:spPr>
      </p:pic>
      <p:pic>
        <p:nvPicPr>
          <p:cNvPr id="18" name="Picture 17" descr="A chess board with chess pieces on it&#10;&#10;Description automatically generated">
            <a:extLst>
              <a:ext uri="{FF2B5EF4-FFF2-40B4-BE49-F238E27FC236}">
                <a16:creationId xmlns:a16="http://schemas.microsoft.com/office/drawing/2014/main" id="{864C12E0-03F7-9C14-41C1-1C06F74238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7204" y="3354730"/>
            <a:ext cx="2489200" cy="3149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C33A06-9810-BF51-A781-F549D6213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23471" b="24776"/>
          <a:stretch/>
        </p:blipFill>
        <p:spPr>
          <a:xfrm>
            <a:off x="5288713" y="4743632"/>
            <a:ext cx="3302000" cy="1708878"/>
          </a:xfrm>
          <a:prstGeom prst="rect">
            <a:avLst/>
          </a:prstGeom>
        </p:spPr>
      </p:pic>
      <p:pic>
        <p:nvPicPr>
          <p:cNvPr id="23" name="Picture 22" descr="A close-up of a computer chip&#10;&#10;Description automatically generated">
            <a:extLst>
              <a:ext uri="{FF2B5EF4-FFF2-40B4-BE49-F238E27FC236}">
                <a16:creationId xmlns:a16="http://schemas.microsoft.com/office/drawing/2014/main" id="{76576051-9557-886E-483C-A1290D0672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96000" y="2114368"/>
            <a:ext cx="4578781" cy="2403860"/>
          </a:xfrm>
          <a:prstGeom prst="rect">
            <a:avLst/>
          </a:prstGeo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3317AD5B-1CDB-64E7-06CC-DC2120A3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2324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AED34-A5D1-3C3D-867E-8A0EA988C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FA4D8483-D9B8-3654-C47C-EB2E3A6AE46F}"/>
              </a:ext>
            </a:extLst>
          </p:cNvPr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0A83722E-BD22-78DC-FBFB-576AFCF42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F6507188-9E6D-F184-7305-AC72ECA0B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D426B46C-595A-71CF-D8A4-3B1B46CB8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596B87A6-C786-A250-1FAC-8AFA4BEA49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0159C0F9-D64D-643E-2C9B-6B90598BE94E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Used Technologies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69526023-7A2F-F216-9382-2D7D2373DD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A white object with a round base&#10;&#10;Description automatically generated">
            <a:extLst>
              <a:ext uri="{FF2B5EF4-FFF2-40B4-BE49-F238E27FC236}">
                <a16:creationId xmlns:a16="http://schemas.microsoft.com/office/drawing/2014/main" id="{F237666B-2BD3-735F-A656-AB82EAFB1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558" y="3441126"/>
            <a:ext cx="3302000" cy="3302000"/>
          </a:xfrm>
          <a:prstGeom prst="rect">
            <a:avLst/>
          </a:prstGeom>
        </p:spPr>
      </p:pic>
      <p:pic>
        <p:nvPicPr>
          <p:cNvPr id="13" name="Picture 12" descr="A close-up of a camera&#10;&#10;Description automatically generated">
            <a:extLst>
              <a:ext uri="{FF2B5EF4-FFF2-40B4-BE49-F238E27FC236}">
                <a16:creationId xmlns:a16="http://schemas.microsoft.com/office/drawing/2014/main" id="{EBC58936-3CB1-84B4-153B-D75722AB5C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089" y="1241191"/>
            <a:ext cx="2741326" cy="2741326"/>
          </a:xfrm>
          <a:prstGeom prst="rect">
            <a:avLst/>
          </a:prstGeom>
        </p:spPr>
      </p:pic>
      <p:pic>
        <p:nvPicPr>
          <p:cNvPr id="19" name="Picture 18" descr="A black and white checkerboard&#10;&#10;Description automatically generated">
            <a:extLst>
              <a:ext uri="{FF2B5EF4-FFF2-40B4-BE49-F238E27FC236}">
                <a16:creationId xmlns:a16="http://schemas.microsoft.com/office/drawing/2014/main" id="{F2A866BD-8385-0DC1-40C9-135E98E6D76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830" t="4146" r="18371" b="8422"/>
          <a:stretch/>
        </p:blipFill>
        <p:spPr>
          <a:xfrm rot="5400000">
            <a:off x="8201209" y="1732444"/>
            <a:ext cx="2708880" cy="2741326"/>
          </a:xfrm>
          <a:prstGeom prst="rect">
            <a:avLst/>
          </a:prstGeom>
        </p:spPr>
      </p:pic>
      <p:pic>
        <p:nvPicPr>
          <p:cNvPr id="21" name="Picture 20" descr="A group of black and white chess pieces&#10;&#10;Description automatically generated">
            <a:extLst>
              <a:ext uri="{FF2B5EF4-FFF2-40B4-BE49-F238E27FC236}">
                <a16:creationId xmlns:a16="http://schemas.microsoft.com/office/drawing/2014/main" id="{1AA0D853-5F03-AFA8-6168-B551BE6410C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394" t="6188" r="27432" b="8422"/>
          <a:stretch/>
        </p:blipFill>
        <p:spPr>
          <a:xfrm rot="5400000">
            <a:off x="4854536" y="2505345"/>
            <a:ext cx="2673481" cy="3047977"/>
          </a:xfrm>
          <a:prstGeom prst="rect">
            <a:avLst/>
          </a:prstGeom>
        </p:spPr>
      </p:pic>
      <p:pic>
        <p:nvPicPr>
          <p:cNvPr id="27" name="Picture 26" descr="A blue and yellow snake logo&#10;&#10;Description automatically generated">
            <a:extLst>
              <a:ext uri="{FF2B5EF4-FFF2-40B4-BE49-F238E27FC236}">
                <a16:creationId xmlns:a16="http://schemas.microsoft.com/office/drawing/2014/main" id="{1525CE79-7D49-E139-D3F0-8CC8D50867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72206" y="5034410"/>
            <a:ext cx="2413000" cy="1524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B1A1312-32AB-E500-7413-205879A55E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4274" y="3441126"/>
            <a:ext cx="3186568" cy="3186568"/>
          </a:xfrm>
          <a:prstGeom prst="rect">
            <a:avLst/>
          </a:prstGeom>
        </p:spPr>
      </p:pic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FD406CD5-CDC8-7583-02B7-7E231C8D6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5869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38529-1115-8D1F-A355-16D77F34E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E9399903-529E-9EE0-2D3D-7BBE09E39331}"/>
              </a:ext>
            </a:extLst>
          </p:cNvPr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2AB6D8C8-9988-6ED9-042E-8AC455572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1AE20090-FE65-FDF1-3072-996A7935F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A7D14234-44CE-0E74-7207-DC9AA64F6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E4FA1543-16D5-2674-6C5B-F8B88DE8F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1982FCDE-6013-64B5-A10A-2C48B30D3BB9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Used Technologies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0BFADCC6-F6D9-9C2F-DB02-64C5F53F3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מלבן 7">
            <a:extLst>
              <a:ext uri="{FF2B5EF4-FFF2-40B4-BE49-F238E27FC236}">
                <a16:creationId xmlns:a16="http://schemas.microsoft.com/office/drawing/2014/main" id="{DB51AD42-24FB-8B1D-69FC-7A5AEDF78A8E}"/>
              </a:ext>
            </a:extLst>
          </p:cNvPr>
          <p:cNvSpPr/>
          <p:nvPr/>
        </p:nvSpPr>
        <p:spPr>
          <a:xfrm>
            <a:off x="1023211" y="2208710"/>
            <a:ext cx="7500303" cy="5282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Algorithms &amp; Libraries: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xArm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python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SDK: used to control the robot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Hough Circle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used to detect the chess pieces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Opencv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used to find the board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detectChessboardCorners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used split the board to 8x8 squares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Kivy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used to create GUI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Stockfish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chess engine used to create game logic</a:t>
            </a: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00100" lvl="1" indent="-342900" algn="l" rtl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l" rt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20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 rtl="0"/>
            <a:endParaRPr lang="en-US" sz="28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5073C2-5095-83CE-68C7-88D8DDEC1545}"/>
              </a:ext>
            </a:extLst>
          </p:cNvPr>
          <p:cNvSpPr txBox="1"/>
          <p:nvPr/>
        </p:nvSpPr>
        <p:spPr>
          <a:xfrm>
            <a:off x="1023211" y="2208710"/>
            <a:ext cx="7869836" cy="1270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3D printer in order to create our pieces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Intel </a:t>
            </a: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Realsense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D435 camera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uFactory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xArm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lite 6 with vacuum gripper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D18772B-C230-E914-AD48-065515C4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86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A36BB-D098-FB64-542F-28749F46E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4FC9AECE-25B3-ABBA-097E-C4526CF3D854}"/>
              </a:ext>
            </a:extLst>
          </p:cNvPr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E383DB86-0417-40B9-77C7-F16CAF943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1F959000-F93B-0000-150B-025AD647E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FB04E79-954E-53BD-85A7-9EBEA855E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E3A89C06-715C-C54F-5390-06E4260195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30FD974C-4EA1-E941-6692-ECA3A2019F79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 it works - Start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93425AF1-6238-9C42-04C0-3473FAFBC2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מלבן 7">
            <a:extLst>
              <a:ext uri="{FF2B5EF4-FFF2-40B4-BE49-F238E27FC236}">
                <a16:creationId xmlns:a16="http://schemas.microsoft.com/office/drawing/2014/main" id="{0337278D-12D8-6D53-A696-3BD6B2A89FAC}"/>
              </a:ext>
            </a:extLst>
          </p:cNvPr>
          <p:cNvSpPr/>
          <p:nvPr/>
        </p:nvSpPr>
        <p:spPr>
          <a:xfrm>
            <a:off x="1023211" y="2208710"/>
            <a:ext cx="7064875" cy="2134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Establishing connection to the arm camera.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Detect the board and store the masks for future use(Optional).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Place the pieces on the board.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Choose your difficulty level.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Start the game.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082794-BAF5-8772-AD2E-A963B53754FA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506FFC6-C248-8465-4450-001763A2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430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7C51E-558E-520B-D277-93139D939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7BD1D233-A6C2-2BA0-EE80-D3BD4991E234}"/>
              </a:ext>
            </a:extLst>
          </p:cNvPr>
          <p:cNvSpPr/>
          <p:nvPr/>
        </p:nvSpPr>
        <p:spPr>
          <a:xfrm>
            <a:off x="1265688" y="1724828"/>
            <a:ext cx="10053711" cy="96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endParaRPr lang="en-US" sz="2400" dirty="0"/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8F19D72A-9D69-D325-8B85-21AED2D1F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D8BB7225-29D1-C15E-C8CC-267696FC1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DDE8EEE7-C292-EDCE-5F22-84D7B300B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87E71F6-6763-8585-23D5-F9B5C5C4AA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72CBBFEC-CC39-4784-7B22-779E87383CCB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 it works – Game Play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BD118F79-D7F3-CC88-DAB6-D7CD3ACA0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מלבן 7">
            <a:extLst>
              <a:ext uri="{FF2B5EF4-FFF2-40B4-BE49-F238E27FC236}">
                <a16:creationId xmlns:a16="http://schemas.microsoft.com/office/drawing/2014/main" id="{51157DEF-611B-8F99-993A-EA565F1AED1D}"/>
              </a:ext>
            </a:extLst>
          </p:cNvPr>
          <p:cNvSpPr/>
          <p:nvPr/>
        </p:nvSpPr>
        <p:spPr>
          <a:xfrm>
            <a:off x="1023211" y="2208710"/>
            <a:ext cx="6881307" cy="2895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If robot’s turn, get best next move from the engine and command the robot to move accordingly.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Scan the board and check for changes.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If change was detected, check for legality of the move.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If move is legal, commit changes in board. Otherwise notify.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Check game status.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Switch Turn.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C62531-091D-FC06-B86D-8338327FA4AF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20AAE-2289-A004-6C64-838D23B41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0860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E24A5-3DA8-46ED-63FD-90AC860F6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72FF52C5-782C-D0ED-4DB9-0E8F36ECB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E688474B-8848-1AC6-897D-E16FB77E9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6ACB869-A7B6-7C83-097A-2198307F0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C415DAE-F1EC-119F-53B5-28A5EA2D9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EE0A83D4-82B9-C529-E51D-227FA8EABD96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Structure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0769F6B1-11C4-0F45-DFBD-7CA9489A32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844572-B7D3-5407-15F4-E03E5DA1685D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C23DC2E-F338-ECEC-B2E7-B6A9ADB354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200"/>
          <a:stretch/>
        </p:blipFill>
        <p:spPr>
          <a:xfrm>
            <a:off x="4667288" y="2111375"/>
            <a:ext cx="2877730" cy="4343302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244A65BE-AFDB-5125-4F20-DFB9C6E02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A3CF0F1-10B9-ED39-8AB3-4CC32842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71294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43F8F-21BB-95D9-EB8F-2D96D29B1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AA523BDA-8136-2141-5C11-2E5641F95A26}"/>
              </a:ext>
            </a:extLst>
          </p:cNvPr>
          <p:cNvSpPr/>
          <p:nvPr/>
        </p:nvSpPr>
        <p:spPr>
          <a:xfrm>
            <a:off x="706641" y="2423343"/>
            <a:ext cx="8324625" cy="2199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chess_logic.py</a:t>
            </a:r>
            <a:r>
              <a:rPr lang="en-US" sz="2000" dirty="0"/>
              <a:t>: responsible for engine and game logic.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chessboard.py</a:t>
            </a:r>
            <a:r>
              <a:rPr lang="en-US" sz="2000" dirty="0"/>
              <a:t>: simulating the physical chessboard.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chess_module.py</a:t>
            </a:r>
            <a:r>
              <a:rPr lang="en-US" sz="2000" dirty="0"/>
              <a:t>: connects between </a:t>
            </a:r>
            <a:r>
              <a:rPr lang="en-US" sz="2000" dirty="0" err="1"/>
              <a:t>chess_logic</a:t>
            </a:r>
            <a:r>
              <a:rPr lang="en-US" sz="2000" dirty="0"/>
              <a:t> and chessboard.</a:t>
            </a:r>
          </a:p>
          <a:p>
            <a:pPr algn="l" rtl="0">
              <a:lnSpc>
                <a:spcPct val="150000"/>
              </a:lnSpc>
              <a:spcAft>
                <a:spcPts val="800"/>
              </a:spcAft>
            </a:pPr>
            <a:r>
              <a:rPr lang="en-US" sz="2000" dirty="0" err="1"/>
              <a:t>chess_viz.py</a:t>
            </a:r>
            <a:r>
              <a:rPr lang="en-US" sz="2000" dirty="0"/>
              <a:t>: responsible for creating visualization of the game.</a:t>
            </a:r>
          </a:p>
        </p:txBody>
      </p:sp>
      <p:pic>
        <p:nvPicPr>
          <p:cNvPr id="2050" name="תמונה 89" descr="https://www.nanopack.eu/wp-content/uploads/2017/04/Technion-IIT-TwoLines-Eng-B.jpg">
            <a:extLst>
              <a:ext uri="{FF2B5EF4-FFF2-40B4-BE49-F238E27FC236}">
                <a16:creationId xmlns:a16="http://schemas.microsoft.com/office/drawing/2014/main" id="{FC6DCEED-2391-32D5-5A80-26A162267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013" y="155275"/>
            <a:ext cx="1068387" cy="6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תמונה 90" descr="Technion">
            <a:extLst>
              <a:ext uri="{FF2B5EF4-FFF2-40B4-BE49-F238E27FC236}">
                <a16:creationId xmlns:a16="http://schemas.microsoft.com/office/drawing/2014/main" id="{BB97ABEE-B1BD-76A2-50E9-BC1CAF8CE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144" y="208889"/>
            <a:ext cx="2032000" cy="50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F9980953-8C46-58FD-A62F-403302118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-301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97DA4FCE-E38B-A113-CDFE-D1FDB1168F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083" y="155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94C85C3B-6189-AC23-D459-1BEAE1C34D5B}"/>
              </a:ext>
            </a:extLst>
          </p:cNvPr>
          <p:cNvSpPr/>
          <p:nvPr/>
        </p:nvSpPr>
        <p:spPr>
          <a:xfrm>
            <a:off x="2981395" y="1259929"/>
            <a:ext cx="6049871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rtl="1" eaLnBrk="1" latinLnBrk="0" hangingPunct="1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Structure - chess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תמונה 1">
            <a:extLst>
              <a:ext uri="{FF2B5EF4-FFF2-40B4-BE49-F238E27FC236}">
                <a16:creationId xmlns:a16="http://schemas.microsoft.com/office/drawing/2014/main" id="{C291AE2C-4512-723B-EB20-33D48C16A6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88" y="84790"/>
            <a:ext cx="3237230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F497C3-43C8-0DFC-85AE-F18236820209}"/>
              </a:ext>
            </a:extLst>
          </p:cNvPr>
          <p:cNvSpPr txBox="1"/>
          <p:nvPr/>
        </p:nvSpPr>
        <p:spPr>
          <a:xfrm>
            <a:off x="2533338" y="2908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09959A49-A168-831F-B403-A94821E451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200"/>
          <a:stretch/>
        </p:blipFill>
        <p:spPr>
          <a:xfrm>
            <a:off x="9235013" y="2351135"/>
            <a:ext cx="2032000" cy="3066858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2CB6FF28-9E87-9AB5-8162-B1E866D75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109" y="-3724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FB88A-655D-8E78-093C-CE121489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48F17-4CFB-A34D-BEC6-415C9A184504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853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2449</TotalTime>
  <Words>612</Words>
  <Application>Microsoft Office PowerPoint</Application>
  <PresentationFormat>מסך רחב</PresentationFormat>
  <Paragraphs>97</Paragraphs>
  <Slides>15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Symbol</vt:lpstr>
      <vt:lpstr>Wingdings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Ahmad Ghanayem</dc:creator>
  <cp:lastModifiedBy>Muhammed Ghanayeem</cp:lastModifiedBy>
  <cp:revision>6</cp:revision>
  <dcterms:created xsi:type="dcterms:W3CDTF">2024-03-04T12:22:43Z</dcterms:created>
  <dcterms:modified xsi:type="dcterms:W3CDTF">2024-03-17T15:45:30Z</dcterms:modified>
</cp:coreProperties>
</file>

<file path=docProps/thumbnail.jpeg>
</file>